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  <p:sldMasterId id="2147483861" r:id="rId2"/>
    <p:sldMasterId id="2147483872" r:id="rId3"/>
    <p:sldMasterId id="2147484047" r:id="rId4"/>
    <p:sldMasterId id="2147484108" r:id="rId5"/>
  </p:sldMasterIdLst>
  <p:notesMasterIdLst>
    <p:notesMasterId r:id="rId16"/>
  </p:notesMasterIdLst>
  <p:handoutMasterIdLst>
    <p:handoutMasterId r:id="rId17"/>
  </p:handoutMasterIdLst>
  <p:sldIdLst>
    <p:sldId id="312" r:id="rId6"/>
    <p:sldId id="2018" r:id="rId7"/>
    <p:sldId id="2058" r:id="rId8"/>
    <p:sldId id="2064" r:id="rId9"/>
    <p:sldId id="2060" r:id="rId10"/>
    <p:sldId id="2061" r:id="rId11"/>
    <p:sldId id="2062" r:id="rId12"/>
    <p:sldId id="2063" r:id="rId13"/>
    <p:sldId id="2019" r:id="rId14"/>
    <p:sldId id="2065" r:id="rId15"/>
  </p:sldIdLst>
  <p:sldSz cx="9144000" cy="6858000" type="screen4x3"/>
  <p:notesSz cx="6904038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GC presentation" id="{119C7969-1927-674F-9CFA-8A5CC36037F7}">
          <p14:sldIdLst>
            <p14:sldId id="312"/>
            <p14:sldId id="2018"/>
            <p14:sldId id="2058"/>
            <p14:sldId id="2064"/>
            <p14:sldId id="2060"/>
            <p14:sldId id="2061"/>
            <p14:sldId id="2062"/>
            <p14:sldId id="2063"/>
            <p14:sldId id="2019"/>
            <p14:sldId id="20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FFB"/>
    <a:srgbClr val="F2FEFF"/>
    <a:srgbClr val="999999"/>
    <a:srgbClr val="FFFDAD"/>
    <a:srgbClr val="1317C8"/>
    <a:srgbClr val="092E5C"/>
    <a:srgbClr val="FF0000"/>
    <a:srgbClr val="0066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9"/>
    <p:restoredTop sz="95012" autoAdjust="0"/>
  </p:normalViewPr>
  <p:slideViewPr>
    <p:cSldViewPr>
      <p:cViewPr varScale="1">
        <p:scale>
          <a:sx n="68" d="100"/>
          <a:sy n="68" d="100"/>
        </p:scale>
        <p:origin x="799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484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77A3A7E-F5CD-46D3-A13A-1E89DDCE1B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841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7763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FA596D1-2086-497E-B86B-EDC648C59B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609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8739188" y="214313"/>
            <a:ext cx="76944" cy="215444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6" y="6096000"/>
            <a:ext cx="1381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276600"/>
            <a:ext cx="77724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5720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009900" y="6400800"/>
            <a:ext cx="3276600" cy="304800"/>
          </a:xfrm>
        </p:spPr>
        <p:txBody>
          <a:bodyPr/>
          <a:lstStyle>
            <a:lvl1pPr>
              <a:defRPr dirty="0" smtClean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CC2AF-53E3-4102-9F9B-95E02476E4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5288" y="136525"/>
            <a:ext cx="2170112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81" y="136525"/>
            <a:ext cx="6361113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3254-DEF5-4971-86C6-25BD74B38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76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43189" y="2678117"/>
            <a:ext cx="1846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1pPr>
            <a:lvl2pPr marL="742950" indent="-28575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2pPr>
            <a:lvl3pPr marL="11430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3pPr>
            <a:lvl4pPr marL="16002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4pPr>
            <a:lvl5pPr marL="20574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447800"/>
            <a:ext cx="7772400" cy="3886200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073D3-BDA2-CE41-ACD9-AE8561419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11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776288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539875" y="3059113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333375" y="6219825"/>
            <a:ext cx="11572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US" sz="4000">
                <a:solidFill>
                  <a:schemeClr val="tx2"/>
                </a:solidFill>
                <a:latin typeface="Times New Roman" charset="0"/>
                <a:ea typeface="+mn-ea"/>
                <a:cs typeface="+mn-cs"/>
              </a:rPr>
              <a:t>OGC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1498600" y="6270625"/>
            <a:ext cx="93663" cy="244475"/>
          </a:xfrm>
          <a:prstGeom prst="rect">
            <a:avLst/>
          </a:prstGeom>
          <a:noFill/>
          <a:ln w="9525">
            <a:noFill/>
            <a:miter lim="800000"/>
            <a:headEnd type="none" w="med" len="lg"/>
            <a:tailEnd/>
          </a:ln>
          <a:effec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tx2"/>
                </a:solidFill>
                <a:latin typeface="Arial" charset="0"/>
                <a:cs typeface="Arial" charset="0"/>
              </a:rPr>
              <a:t>®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73132" y="1294409"/>
            <a:ext cx="8668987" cy="4916385"/>
          </a:xfrm>
        </p:spPr>
        <p:txBody>
          <a:bodyPr/>
          <a:lstStyle>
            <a:lvl3pPr>
              <a:defRPr sz="1800" i="1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B1686204-A2A4-E341-90DC-1F294B1D1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43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73629" y="643345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err="1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83771" y="107768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err="1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39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878597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704144" y="6356349"/>
            <a:ext cx="720725" cy="31273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2AAD41A-2EE4-5047-BEE4-739873FBA613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86460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D7A3B70-DBB1-4F4E-A179-008CC084CF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5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5BC6B24-019E-D64C-9F9A-C78A78116A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22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6254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D8CA8-DA42-484A-8C65-92CBA5C05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54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48DDA1D-1671-3345-8CA9-267375C9D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3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0FB9038-D0AF-FF48-9DD5-6CFCB9F04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00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762163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4984DD3-7934-B249-967D-182A70BCC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22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D2E94CE4-60B2-5245-A5E7-CE3C91BDE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962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738145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704144" y="6356349"/>
            <a:ext cx="720725" cy="31273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43449DE-F1CF-3C4F-ACDE-DD992FF09A75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768237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294D86D-4CFC-FC4A-9307-1830DD4ACC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011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D2DCB90F-F90C-7343-9C45-FBC5FA1F1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7810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5BCBD8-8BAC-44FF-BE88-B3175AA24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975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D75D541-0403-E147-823D-969C07D6D9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3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8EB655E4-F550-F74F-B105-347663AA3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33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882871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3B585B08-8D74-DE44-9614-0AEAB24A9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32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35855B06-DF34-894E-91C5-94D7596F28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129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607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Mai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1560" y="415926"/>
            <a:ext cx="8229600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1560" y="957096"/>
            <a:ext cx="82296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11207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9510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306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509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7514E-C3C4-42A2-B5AA-F3D4B7D68D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80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903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47A2C-5780-4146-81E5-0EB263958C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9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78970-3676-47DA-89CC-BC19C9DF27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3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00FB9-A2BE-4B3E-B073-9718403746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74CA9-66D6-4CFA-A5DB-CEC6E7E8B1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CA338-4672-4C59-A13E-A6A8CE13BF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9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1" y="776292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81" y="136525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1279525"/>
            <a:ext cx="84582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 smtClean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61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653A9A5-426D-4CBC-B501-7694E86E5C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333376" y="6219829"/>
            <a:ext cx="1168439" cy="615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 dirty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498601" y="6270629"/>
            <a:ext cx="94490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tx2"/>
                </a:solidFill>
                <a:latin typeface="Arial" pitchFamily="34" charset="0"/>
              </a:rPr>
              <a:t>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894" r:id="rId12"/>
    <p:sldLayoutId id="2147484054" r:id="rId13"/>
    <p:sldLayoutId id="2147483923" r:id="rId14"/>
  </p:sldLayoutIdLst>
  <p:hf sldNum="0" hd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4580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88077"/>
            <a:ext cx="20526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519" y="6356349"/>
            <a:ext cx="54006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25459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</p:sldLayoutIdLst>
  <p:hf sldNum="0"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604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88077"/>
            <a:ext cx="20526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519" y="6356349"/>
            <a:ext cx="54006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7223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</p:sldLayoutIdLst>
  <p:hf sldNum="0"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9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5926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57096"/>
            <a:ext cx="82296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84665" y="6459540"/>
            <a:ext cx="4751387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836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9pPr>
    </p:titleStyle>
    <p:bodyStyle>
      <a:lvl1pPr algn="l" rtl="0" fontAlgn="base">
        <a:spcBef>
          <a:spcPct val="50000"/>
        </a:spcBef>
        <a:spcAft>
          <a:spcPct val="0"/>
        </a:spcAft>
        <a:defRPr sz="1800">
          <a:solidFill>
            <a:srgbClr val="4D4D4D"/>
          </a:solidFill>
          <a:latin typeface="+mn-lt"/>
          <a:ea typeface="+mn-ea"/>
          <a:cs typeface="+mn-cs"/>
        </a:defRPr>
      </a:lvl1pPr>
      <a:lvl2pPr marL="447675" indent="-268288" algn="l" rtl="0" fontAlgn="base">
        <a:spcBef>
          <a:spcPct val="50000"/>
        </a:spcBef>
        <a:spcAft>
          <a:spcPct val="0"/>
        </a:spcAft>
        <a:buChar char="•"/>
        <a:defRPr sz="1800">
          <a:solidFill>
            <a:srgbClr val="4D4D4D"/>
          </a:solidFill>
          <a:latin typeface="+mn-lt"/>
        </a:defRPr>
      </a:lvl2pPr>
      <a:lvl3pPr marL="895350" indent="-26828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3pPr>
      <a:lvl4pPr marL="1350963" indent="-271463" algn="l" rtl="0" fontAlgn="base">
        <a:spcBef>
          <a:spcPct val="25000"/>
        </a:spcBef>
        <a:spcAft>
          <a:spcPct val="0"/>
        </a:spcAft>
        <a:buChar char="•"/>
        <a:defRPr sz="1600">
          <a:solidFill>
            <a:srgbClr val="4D4D4D"/>
          </a:solidFill>
          <a:latin typeface="+mn-lt"/>
        </a:defRPr>
      </a:lvl4pPr>
      <a:lvl5pPr marL="17922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5pPr>
      <a:lvl6pPr marL="22494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6pPr>
      <a:lvl7pPr marL="27066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7pPr>
      <a:lvl8pPr marL="31638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8pPr>
      <a:lvl9pPr marL="36210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landing-page%20.ya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OpenAPI_Introduction.ppt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conformance.ya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collections.ya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collectionsinfo.ya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extent.ya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rawgit.com/opengeospatial/WFS_FES/3.0.0-draft.1/docs/17-069.html#tldn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752600"/>
            <a:ext cx="7772400" cy="3352800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dirty="0"/>
              <a:t>Introduction </a:t>
            </a:r>
            <a:r>
              <a:rPr lang="en-US"/>
              <a:t>to </a:t>
            </a:r>
            <a:br>
              <a:rPr lang="en-US"/>
            </a:br>
            <a:r>
              <a:rPr lang="en-US"/>
              <a:t>OGC API Common</a:t>
            </a:r>
            <a:br>
              <a:rPr lang="en-US" sz="1600" b="1" dirty="0">
                <a:effectLst/>
              </a:rPr>
            </a:br>
            <a:r>
              <a:rPr lang="en-US" sz="1800" b="1" dirty="0">
                <a:effectLst/>
              </a:rPr>
              <a:t>30 May 2019</a:t>
            </a:r>
            <a:endParaRPr lang="en-US" sz="2000" dirty="0">
              <a:latin typeface="+mn-lt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029200"/>
            <a:ext cx="6553200" cy="1371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>
                <a:cs typeface="Arial" pitchFamily="34" charset="0"/>
              </a:rPr>
              <a:t>Open Geospatial Consortium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900" b="0">
                <a:solidFill>
                  <a:srgbClr val="092E5C"/>
                </a:solidFill>
                <a:latin typeface="Arial" pitchFamily="34" charset="0"/>
              </a:rPr>
              <a:t>Copyright © 2019 Open Geospatial Consortium</a:t>
            </a:r>
            <a:endParaRPr lang="en-US" sz="900" b="0" dirty="0">
              <a:solidFill>
                <a:srgbClr val="092E5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0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EB83-83B5-4CD3-95DA-BD5FF9A1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598487"/>
          </a:xfrm>
        </p:spPr>
        <p:txBody>
          <a:bodyPr/>
          <a:lstStyle/>
          <a:p>
            <a:pPr algn="ctr"/>
            <a:r>
              <a:rPr lang="en-US" sz="2400" cap="none" dirty="0">
                <a:latin typeface="+mn-lt"/>
              </a:rPr>
              <a:t>cheazel@wiscenterprises.com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6A63C-BDC3-4784-B57B-9718A2BD1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598487"/>
          </a:xfrm>
        </p:spPr>
        <p:txBody>
          <a:bodyPr/>
          <a:lstStyle/>
          <a:p>
            <a:pPr algn="ctr"/>
            <a:r>
              <a:rPr lang="en-US" sz="3200" b="1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459DC-6F46-4024-98E5-76B14B8A6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7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80C8-45F4-0E44-88E3-2B52C1AE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4B7C-2DDC-0841-989F-DF318D2BD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09" y="1279525"/>
            <a:ext cx="8184165" cy="3444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This specification identifies resources, captures compliance classes, and specifies requirements which are applicable to all OGC API standards.  It should be included as a normative reference by all such standards.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36732-0814-6F4F-BA46-BEFA74046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954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D5FE-8F93-4553-8EB2-BA8571F1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Landing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1670-4C30-43C9-BA35-F2A51F64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starting point for navigating an API</a:t>
            </a:r>
          </a:p>
          <a:p>
            <a:r>
              <a:rPr lang="en-US" dirty="0"/>
              <a:t>Returned by “GET /”</a:t>
            </a:r>
          </a:p>
          <a:p>
            <a:r>
              <a:rPr lang="en-US" dirty="0"/>
              <a:t>Provides links to</a:t>
            </a:r>
          </a:p>
          <a:p>
            <a:pPr lvl="1"/>
            <a:r>
              <a:rPr lang="en-US" dirty="0"/>
              <a:t>The `API definition` (path `/</a:t>
            </a:r>
            <a:r>
              <a:rPr lang="en-US" dirty="0" err="1"/>
              <a:t>api</a:t>
            </a:r>
            <a:r>
              <a:rPr lang="en-US" dirty="0"/>
              <a:t>`),</a:t>
            </a:r>
          </a:p>
          <a:p>
            <a:pPr lvl="1"/>
            <a:r>
              <a:rPr lang="en-US" dirty="0"/>
              <a:t>The `Conformance` statements (path `/conformance`),</a:t>
            </a:r>
          </a:p>
          <a:p>
            <a:pPr lvl="1"/>
            <a:r>
              <a:rPr lang="en-US" dirty="0"/>
              <a:t>Metadata about the `Collections` metadata (path `/collections`).</a:t>
            </a:r>
          </a:p>
          <a:p>
            <a:endParaRPr lang="en-US" dirty="0"/>
          </a:p>
          <a:p>
            <a:endParaRPr lang="en-US" sz="2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8906F-55C8-4647-8F4E-9BFC6A02F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992B9-327E-4F33-8270-16B8C88E3895}"/>
              </a:ext>
            </a:extLst>
          </p:cNvPr>
          <p:cNvSpPr txBox="1"/>
          <p:nvPr/>
        </p:nvSpPr>
        <p:spPr>
          <a:xfrm>
            <a:off x="2973388" y="4267200"/>
            <a:ext cx="2819400" cy="4857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hlinkClick r:id="rId2" action="ppaction://hlinkfile"/>
              </a:rPr>
              <a:t>Landing Page Schema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635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332C-AFC7-4F14-B476-C2663471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8157-121D-490A-AC6F-91ACE02CC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1920875"/>
          </a:xfrm>
        </p:spPr>
        <p:txBody>
          <a:bodyPr/>
          <a:lstStyle/>
          <a:p>
            <a:r>
              <a:rPr lang="en-US" dirty="0"/>
              <a:t>Only </a:t>
            </a:r>
            <a:r>
              <a:rPr lang="en-US" dirty="0" err="1"/>
              <a:t>OpenAPI</a:t>
            </a:r>
            <a:r>
              <a:rPr lang="en-US" dirty="0"/>
              <a:t> 3.0 is currently supported</a:t>
            </a:r>
          </a:p>
          <a:p>
            <a:r>
              <a:rPr lang="en-US" dirty="0"/>
              <a:t>Other options may be added in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AA5E8-E488-4953-BA12-4D420BE300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112E2-6056-4FA5-8D2B-13F2A01E412E}"/>
              </a:ext>
            </a:extLst>
          </p:cNvPr>
          <p:cNvSpPr txBox="1"/>
          <p:nvPr/>
        </p:nvSpPr>
        <p:spPr>
          <a:xfrm>
            <a:off x="2590800" y="3962400"/>
            <a:ext cx="419100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 err="1">
                <a:hlinkClick r:id="rId2" action="ppaction://hlinkpres?slideindex=1&amp;slidetitle="/>
              </a:rPr>
              <a:t>OpenAPI</a:t>
            </a:r>
            <a:r>
              <a:rPr lang="en-US" sz="2400" dirty="0">
                <a:hlinkClick r:id="rId2" action="ppaction://hlinkpres?slideindex=1&amp;slidetitle="/>
              </a:rPr>
              <a:t> Introduction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8817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53A7-D0F4-41E4-9C20-DD735DAB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E7D1-2FD2-40CC-94AB-2E2895A0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2835275"/>
          </a:xfrm>
        </p:spPr>
        <p:txBody>
          <a:bodyPr/>
          <a:lstStyle/>
          <a:p>
            <a:r>
              <a:rPr lang="en-US" dirty="0"/>
              <a:t>Identifies the standards and optional conformance classes supported by this API</a:t>
            </a:r>
          </a:p>
          <a:p>
            <a:r>
              <a:rPr lang="en-US" dirty="0"/>
              <a:t>Returned by “GET /conformance”</a:t>
            </a:r>
          </a:p>
          <a:p>
            <a:r>
              <a:rPr lang="en-US" dirty="0"/>
              <a:t>Returned document is a list of URIs for the conformance classes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1937-6F7F-4BAD-9744-E6D3A27CF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B4AE2-9B8D-4868-9925-FB941FDDB4DF}"/>
              </a:ext>
            </a:extLst>
          </p:cNvPr>
          <p:cNvSpPr txBox="1"/>
          <p:nvPr/>
        </p:nvSpPr>
        <p:spPr>
          <a:xfrm>
            <a:off x="2971800" y="4953000"/>
            <a:ext cx="3200399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 action="ppaction://hlinkfile"/>
              </a:rPr>
              <a:t>Conformance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293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53A7-D0F4-41E4-9C20-DD735DAB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E7D1-2FD2-40CC-94AB-2E2895A0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2835275"/>
          </a:xfrm>
        </p:spPr>
        <p:txBody>
          <a:bodyPr/>
          <a:lstStyle/>
          <a:p>
            <a:r>
              <a:rPr lang="en-US" dirty="0"/>
              <a:t>The starting point for the resource-specific paths</a:t>
            </a:r>
          </a:p>
          <a:p>
            <a:r>
              <a:rPr lang="en-US" dirty="0"/>
              <a:t>Returned by “GET /collections”</a:t>
            </a:r>
          </a:p>
          <a:p>
            <a:r>
              <a:rPr lang="en-US" dirty="0"/>
              <a:t>Returned document contains:</a:t>
            </a:r>
          </a:p>
          <a:p>
            <a:pPr lvl="1"/>
            <a:r>
              <a:rPr lang="en-US" dirty="0"/>
              <a:t>A link to itself</a:t>
            </a:r>
          </a:p>
          <a:p>
            <a:pPr lvl="1"/>
            <a:r>
              <a:rPr lang="en-US" dirty="0"/>
              <a:t>A link to each alternate encoding of the document</a:t>
            </a:r>
          </a:p>
          <a:p>
            <a:pPr lvl="1"/>
            <a:r>
              <a:rPr lang="en-US" dirty="0"/>
              <a:t>An array of Collection Metadata records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1937-6F7F-4BAD-9744-E6D3A27CF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B4AE2-9B8D-4868-9925-FB941FDDB4DF}"/>
              </a:ext>
            </a:extLst>
          </p:cNvPr>
          <p:cNvSpPr txBox="1"/>
          <p:nvPr/>
        </p:nvSpPr>
        <p:spPr>
          <a:xfrm>
            <a:off x="3168845" y="4953000"/>
            <a:ext cx="280631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 action="ppaction://hlinkfile"/>
              </a:rPr>
              <a:t>Collections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67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53A7-D0F4-41E4-9C20-DD735DAB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E7D1-2FD2-40CC-94AB-2E2895A0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3444875"/>
          </a:xfrm>
        </p:spPr>
        <p:txBody>
          <a:bodyPr/>
          <a:lstStyle/>
          <a:p>
            <a:r>
              <a:rPr lang="en-US" sz="2000" dirty="0"/>
              <a:t>Describes a collection</a:t>
            </a:r>
          </a:p>
          <a:p>
            <a:r>
              <a:rPr lang="en-US" sz="2000" dirty="0"/>
              <a:t>Included in the Collections response</a:t>
            </a:r>
          </a:p>
          <a:p>
            <a:r>
              <a:rPr lang="en-US" sz="2000" dirty="0"/>
              <a:t>Returned by “GET /collections/{</a:t>
            </a:r>
            <a:r>
              <a:rPr lang="en-US" sz="2000" dirty="0" err="1"/>
              <a:t>collectionId</a:t>
            </a:r>
            <a:r>
              <a:rPr lang="en-US" sz="2000" dirty="0"/>
              <a:t>}”</a:t>
            </a:r>
          </a:p>
          <a:p>
            <a:r>
              <a:rPr lang="en-US" sz="2000" dirty="0"/>
              <a:t>Metadata includes:</a:t>
            </a:r>
          </a:p>
          <a:p>
            <a:pPr lvl="1"/>
            <a:r>
              <a:rPr lang="en-US" sz="1800" dirty="0"/>
              <a:t>A local identifier for the collection that is unique for the dataset</a:t>
            </a:r>
          </a:p>
          <a:p>
            <a:pPr lvl="1"/>
            <a:r>
              <a:rPr lang="en-US" sz="1800" dirty="0"/>
              <a:t>A list of coordinate reference systems (CRS) in which geometries may be returned by the server </a:t>
            </a:r>
          </a:p>
          <a:p>
            <a:pPr lvl="1"/>
            <a:r>
              <a:rPr lang="en-US" sz="1800" dirty="0"/>
              <a:t>An optional title and description for the collection</a:t>
            </a:r>
          </a:p>
          <a:p>
            <a:pPr lvl="1"/>
            <a:r>
              <a:rPr lang="en-US" sz="1800" dirty="0"/>
              <a:t>An optional extent that can be used to provide an indication of the spatial and temporal extent of the collection - typically derived from the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1937-6F7F-4BAD-9744-E6D3A27CF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B4AE2-9B8D-4868-9925-FB941FDDB4DF}"/>
              </a:ext>
            </a:extLst>
          </p:cNvPr>
          <p:cNvSpPr txBox="1"/>
          <p:nvPr/>
        </p:nvSpPr>
        <p:spPr>
          <a:xfrm>
            <a:off x="2439194" y="5045075"/>
            <a:ext cx="4265612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 action="ppaction://hlinkfile"/>
              </a:rPr>
              <a:t>Collection Metadata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71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DAB1-BC63-4003-B5B7-B6484CC8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6A48C-3289-4ED8-93C7-96CD0414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2606675"/>
          </a:xfrm>
        </p:spPr>
        <p:txBody>
          <a:bodyPr/>
          <a:lstStyle/>
          <a:p>
            <a:r>
              <a:rPr lang="en-US" dirty="0"/>
              <a:t>Defines a spatial-temporal boundary for the collection</a:t>
            </a:r>
          </a:p>
          <a:p>
            <a:r>
              <a:rPr lang="en-US" dirty="0"/>
              <a:t>Spatial extent is a bounding box.</a:t>
            </a:r>
          </a:p>
          <a:p>
            <a:r>
              <a:rPr lang="en-US" dirty="0"/>
              <a:t>Temporal extent is a date-time or a period.</a:t>
            </a:r>
          </a:p>
          <a:p>
            <a:r>
              <a:rPr lang="en-US" dirty="0"/>
              <a:t>May include spatial and temporal CRS.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89E38-DB6A-4A9D-9FB4-70E493B16E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7CAE9-2F15-4CF7-8B5B-4506B5DCA7A8}"/>
              </a:ext>
            </a:extLst>
          </p:cNvPr>
          <p:cNvSpPr txBox="1"/>
          <p:nvPr/>
        </p:nvSpPr>
        <p:spPr>
          <a:xfrm>
            <a:off x="3333750" y="4800600"/>
            <a:ext cx="24765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 action="ppaction://hlinkfile"/>
              </a:rPr>
              <a:t>Extent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20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A3AE-4829-4841-9534-71037C2D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Common- Features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302FE9-C11C-064D-8152-5B9A5C9E9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1424882"/>
            <a:ext cx="8458200" cy="37617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FF4A3-CF19-0E42-BF22-C31CA80168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55C8F-76D4-A94B-B7EE-E0E6FE2B8780}"/>
              </a:ext>
            </a:extLst>
          </p:cNvPr>
          <p:cNvSpPr/>
          <p:nvPr/>
        </p:nvSpPr>
        <p:spPr>
          <a:xfrm>
            <a:off x="838200" y="5371911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latin typeface="+mn-lt"/>
                <a:hlinkClick r:id="rId3"/>
              </a:rPr>
              <a:t>https://cdn.rawgit.com/opengeospatial/WFS_FES/3.0.0-draft.1/docs/17-069.html#tldnr</a:t>
            </a:r>
            <a:r>
              <a:rPr lang="en-GB" sz="1400" b="0" dirty="0">
                <a:latin typeface="+mn-lt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8DCCB1-D670-BB40-89F4-E99CB52D5866}"/>
              </a:ext>
            </a:extLst>
          </p:cNvPr>
          <p:cNvGrpSpPr/>
          <p:nvPr/>
        </p:nvGrpSpPr>
        <p:grpSpPr>
          <a:xfrm>
            <a:off x="380999" y="3619311"/>
            <a:ext cx="8311417" cy="697523"/>
            <a:chOff x="380999" y="3619311"/>
            <a:chExt cx="8311417" cy="69752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E0A37AE-9FFA-0E46-97DA-77D7724593CD}"/>
                </a:ext>
              </a:extLst>
            </p:cNvPr>
            <p:cNvSpPr/>
            <p:nvPr/>
          </p:nvSpPr>
          <p:spPr bwMode="auto">
            <a:xfrm>
              <a:off x="380999" y="3619311"/>
              <a:ext cx="8311417" cy="697523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2E418-E1AA-B34C-8B63-534D159734B4}"/>
                </a:ext>
              </a:extLst>
            </p:cNvPr>
            <p:cNvSpPr/>
            <p:nvPr/>
          </p:nvSpPr>
          <p:spPr>
            <a:xfrm>
              <a:off x="5797061" y="3759116"/>
              <a:ext cx="2819400" cy="523220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 dataset with a sub-division into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named collections of features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299C21-C6B2-D944-B83F-C6A5044B4EBE}"/>
              </a:ext>
            </a:extLst>
          </p:cNvPr>
          <p:cNvGrpSpPr/>
          <p:nvPr/>
        </p:nvGrpSpPr>
        <p:grpSpPr>
          <a:xfrm>
            <a:off x="380999" y="2323911"/>
            <a:ext cx="8311417" cy="1295400"/>
            <a:chOff x="380999" y="2323911"/>
            <a:chExt cx="8311417" cy="1295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89A10EA-C740-E940-9816-DFEF720F28A8}"/>
                </a:ext>
              </a:extLst>
            </p:cNvPr>
            <p:cNvSpPr/>
            <p:nvPr/>
          </p:nvSpPr>
          <p:spPr bwMode="auto">
            <a:xfrm>
              <a:off x="380999" y="2323911"/>
              <a:ext cx="8311417" cy="1295400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E048A7-2C60-6F42-98A7-EACBD55DFB33}"/>
                </a:ext>
              </a:extLst>
            </p:cNvPr>
            <p:cNvSpPr/>
            <p:nvPr/>
          </p:nvSpPr>
          <p:spPr>
            <a:xfrm>
              <a:off x="7162800" y="2400111"/>
              <a:ext cx="1386376" cy="685800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 lIns="90000">
              <a:no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information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about the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1EBD2C-7951-794D-A31E-B750BFCC357F}"/>
              </a:ext>
            </a:extLst>
          </p:cNvPr>
          <p:cNvGrpSpPr/>
          <p:nvPr/>
        </p:nvGrpSpPr>
        <p:grpSpPr>
          <a:xfrm>
            <a:off x="375382" y="4316833"/>
            <a:ext cx="8311417" cy="1779167"/>
            <a:chOff x="375382" y="4316833"/>
            <a:chExt cx="8311417" cy="177916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BED628F-2065-8E4A-9812-A1074FB43292}"/>
                </a:ext>
              </a:extLst>
            </p:cNvPr>
            <p:cNvSpPr/>
            <p:nvPr/>
          </p:nvSpPr>
          <p:spPr bwMode="auto">
            <a:xfrm>
              <a:off x="375382" y="4316833"/>
              <a:ext cx="8311417" cy="99469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D426AF-F8D0-4845-851C-C084FEFFE49F}"/>
                </a:ext>
              </a:extLst>
            </p:cNvPr>
            <p:cNvSpPr/>
            <p:nvPr/>
          </p:nvSpPr>
          <p:spPr>
            <a:xfrm>
              <a:off x="7162800" y="4987934"/>
              <a:ext cx="1386376" cy="307777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FF0000"/>
                  </a:solidFill>
                  <a:latin typeface="+mn-lt"/>
                </a:rPr>
                <a:t>the features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CCAD7D-166E-2442-97EB-5BEB2E049A49}"/>
                </a:ext>
              </a:extLst>
            </p:cNvPr>
            <p:cNvSpPr/>
            <p:nvPr/>
          </p:nvSpPr>
          <p:spPr>
            <a:xfrm>
              <a:off x="838200" y="5726668"/>
              <a:ext cx="6314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800" b="0" dirty="0">
                  <a:latin typeface="+mn-lt"/>
                </a:rPr>
                <a:t>Only the feature resources are specific to a “feature service”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4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40528_OGC_PowerPoint_presentation_template_pptx">
  <a:themeElements>
    <a:clrScheme name="">
      <a:dk1>
        <a:srgbClr val="000000"/>
      </a:dk1>
      <a:lt1>
        <a:srgbClr val="FFFFCC"/>
      </a:lt1>
      <a:dk2>
        <a:srgbClr val="092E5C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nternal Slides">
  <a:themeElements>
    <a:clrScheme name="DEA">
      <a:dk1>
        <a:srgbClr val="4D4D4F"/>
      </a:dk1>
      <a:lt1>
        <a:srgbClr val="FFFFFF"/>
      </a:lt1>
      <a:dk2>
        <a:srgbClr val="1A9ED8"/>
      </a:dk2>
      <a:lt2>
        <a:srgbClr val="808080"/>
      </a:lt2>
      <a:accent1>
        <a:srgbClr val="84C5E6"/>
      </a:accent1>
      <a:accent2>
        <a:srgbClr val="7DC242"/>
      </a:accent2>
      <a:accent3>
        <a:srgbClr val="FFFFFF"/>
      </a:accent3>
      <a:accent4>
        <a:srgbClr val="404042"/>
      </a:accent4>
      <a:accent5>
        <a:srgbClr val="F5B041"/>
      </a:accent5>
      <a:accent6>
        <a:srgbClr val="1A9ED8"/>
      </a:accent6>
      <a:hlink>
        <a:srgbClr val="0000FF"/>
      </a:hlink>
      <a:folHlink>
        <a:srgbClr val="7DC242"/>
      </a:folHlink>
    </a:clrScheme>
    <a:fontScheme name="GA Blue Pag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A Blue P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3">
        <a:dk1>
          <a:srgbClr val="4D4D4F"/>
        </a:dk1>
        <a:lt1>
          <a:srgbClr val="FFFFFF"/>
        </a:lt1>
        <a:dk2>
          <a:srgbClr val="267485"/>
        </a:dk2>
        <a:lt2>
          <a:srgbClr val="808080"/>
        </a:lt2>
        <a:accent1>
          <a:srgbClr val="A0D7E4"/>
        </a:accent1>
        <a:accent2>
          <a:srgbClr val="333399"/>
        </a:accent2>
        <a:accent3>
          <a:srgbClr val="FFFFFF"/>
        </a:accent3>
        <a:accent4>
          <a:srgbClr val="404042"/>
        </a:accent4>
        <a:accent5>
          <a:srgbClr val="CDE8EF"/>
        </a:accent5>
        <a:accent6>
          <a:srgbClr val="2D2D8A"/>
        </a:accent6>
        <a:hlink>
          <a:srgbClr val="0000F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20140528_OGC_PowerPoint_presentation_template_pptx.pptx</Template>
  <TotalTime>35035</TotalTime>
  <Words>429</Words>
  <Application>Microsoft Office PowerPoint</Application>
  <PresentationFormat>On-screen Show (4:3)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Black</vt:lpstr>
      <vt:lpstr>Calibri</vt:lpstr>
      <vt:lpstr>CG Times</vt:lpstr>
      <vt:lpstr>Lucida Grande</vt:lpstr>
      <vt:lpstr>Times New Roman</vt:lpstr>
      <vt:lpstr>20140528_OGC_PowerPoint_presentation_template_pptx</vt:lpstr>
      <vt:lpstr>Custom Design</vt:lpstr>
      <vt:lpstr>1_Custom Design</vt:lpstr>
      <vt:lpstr>3_Office Theme</vt:lpstr>
      <vt:lpstr>Internal Slides</vt:lpstr>
      <vt:lpstr>Introduction to  OGC API Common 30 May 2019</vt:lpstr>
      <vt:lpstr>Scope</vt:lpstr>
      <vt:lpstr>The Landing Page</vt:lpstr>
      <vt:lpstr>API Definition</vt:lpstr>
      <vt:lpstr>Conformance</vt:lpstr>
      <vt:lpstr>Collections</vt:lpstr>
      <vt:lpstr>Collection Metadata</vt:lpstr>
      <vt:lpstr>Extent</vt:lpstr>
      <vt:lpstr>API Common- Features</vt:lpstr>
      <vt:lpstr>cheazel@wiscenterprises.com</vt:lpstr>
    </vt:vector>
  </TitlesOfParts>
  <Company>OGC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OGC TC/PC</dc:subject>
  <dc:creator>Carl Reed</dc:creator>
  <cp:lastModifiedBy>Charles Heazel</cp:lastModifiedBy>
  <cp:revision>479</cp:revision>
  <cp:lastPrinted>2016-12-14T18:07:24Z</cp:lastPrinted>
  <dcterms:created xsi:type="dcterms:W3CDTF">2009-10-20T16:54:31Z</dcterms:created>
  <dcterms:modified xsi:type="dcterms:W3CDTF">2019-05-29T12:14:41Z</dcterms:modified>
</cp:coreProperties>
</file>